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6" r:id="rId3"/>
    <p:sldId id="287" r:id="rId4"/>
    <p:sldId id="302" r:id="rId5"/>
    <p:sldId id="274" r:id="rId6"/>
    <p:sldId id="293" r:id="rId7"/>
    <p:sldId id="269" r:id="rId8"/>
    <p:sldId id="301" r:id="rId9"/>
    <p:sldId id="285" r:id="rId10"/>
    <p:sldId id="296" r:id="rId11"/>
    <p:sldId id="260" r:id="rId12"/>
    <p:sldId id="281" r:id="rId13"/>
    <p:sldId id="263" r:id="rId14"/>
    <p:sldId id="264" r:id="rId15"/>
    <p:sldId id="289" r:id="rId16"/>
    <p:sldId id="277" r:id="rId17"/>
    <p:sldId id="303" r:id="rId18"/>
    <p:sldId id="271" r:id="rId19"/>
    <p:sldId id="268" r:id="rId20"/>
    <p:sldId id="272" r:id="rId21"/>
    <p:sldId id="280" r:id="rId22"/>
    <p:sldId id="261" r:id="rId23"/>
    <p:sldId id="305" r:id="rId24"/>
    <p:sldId id="306" r:id="rId25"/>
    <p:sldId id="267" r:id="rId26"/>
    <p:sldId id="282" r:id="rId27"/>
    <p:sldId id="29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000099"/>
    <a:srgbClr val="0000CC"/>
    <a:srgbClr val="0000FF"/>
    <a:srgbClr val="5018EC"/>
    <a:srgbClr val="3A10D2"/>
    <a:srgbClr val="340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39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406020"/>
            <a:ext cx="6172199" cy="2251579"/>
          </a:xfrm>
        </p:spPr>
        <p:txBody>
          <a:bodyPr lIns="0" rIns="0" anchor="t">
            <a:no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905864"/>
            <a:ext cx="6172200" cy="1123336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4400" y="1554480"/>
            <a:ext cx="4222308" cy="38862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9848" y="1554480"/>
            <a:ext cx="2075688" cy="3886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6432" y="1554480"/>
            <a:ext cx="4224528" cy="3886200"/>
          </a:xfrm>
        </p:spPr>
        <p:txBody>
          <a:bodyPr vert="eaVer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456432" y="1545336"/>
            <a:ext cx="4224528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472184"/>
            <a:ext cx="6172200" cy="2130552"/>
          </a:xfrm>
        </p:spPr>
        <p:txBody>
          <a:bodyPr anchor="t">
            <a:noAutofit/>
          </a:bodyPr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3886200"/>
            <a:ext cx="6172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9600"/>
            <a:ext cx="3616325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6998" y="1915859"/>
            <a:ext cx="3646966" cy="288142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754" y="1915881"/>
            <a:ext cx="3639311" cy="288139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9600"/>
            <a:ext cx="3615734" cy="106679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1" y="1916113"/>
            <a:ext cx="3638550" cy="64611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860676"/>
            <a:ext cx="3638550" cy="28828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5" y="1916113"/>
            <a:ext cx="3660775" cy="646112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2860676"/>
            <a:ext cx="3651250" cy="28829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162800" y="1551543"/>
            <a:ext cx="1828800" cy="365125"/>
          </a:xfrm>
        </p:spPr>
        <p:txBody>
          <a:bodyPr/>
          <a:lstStyle/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450" y="1920876"/>
            <a:ext cx="3654425" cy="288924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6425"/>
            <a:ext cx="3629025" cy="1041400"/>
          </a:xfrm>
        </p:spPr>
        <p:txBody>
          <a:bodyPr anchor="t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920875"/>
            <a:ext cx="3629025" cy="18129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76" y="600074"/>
            <a:ext cx="2074862" cy="1981201"/>
          </a:xfrm>
          <a:ln>
            <a:noFill/>
          </a:ln>
        </p:spPr>
        <p:txBody>
          <a:bodyPr anchor="t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63862" y="1650999"/>
            <a:ext cx="5627687" cy="42207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3862" y="614363"/>
            <a:ext cx="3741738" cy="9096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493776" y="6356350"/>
            <a:ext cx="5102352" cy="36512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1554480"/>
            <a:ext cx="2073348" cy="1979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4400" y="1547036"/>
            <a:ext cx="4222308" cy="3886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189468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064A-B7B8-49E6-9CE7-854E4E3090F5}" type="datetimeFigureOut">
              <a:rPr lang="en-US" smtClean="0"/>
              <a:t>10/24/2015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9848" y="6356350"/>
            <a:ext cx="510235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59752" y="6356350"/>
            <a:ext cx="113768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8E2F0-EB17-4ED9-A412-AE58A791624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1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91" y="1600200"/>
            <a:ext cx="2119968" cy="237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0431" y="2133600"/>
            <a:ext cx="5943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SPCH 275</a:t>
            </a:r>
          </a:p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DeVry University</a:t>
            </a:r>
          </a:p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By </a:t>
            </a:r>
            <a:r>
              <a:rPr lang="en-US" sz="4400" b="1" dirty="0" err="1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Glannie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US" sz="4400" b="1" dirty="0" err="1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Bongcaron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, Christopher </a:t>
            </a:r>
            <a:r>
              <a:rPr lang="en-US" sz="4400" b="1" dirty="0" err="1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Iwen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, Charlene </a:t>
            </a:r>
            <a:r>
              <a:rPr lang="en-US" sz="4400" b="1" dirty="0" err="1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Naputi</a:t>
            </a:r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Baskerville Old Face" panose="02020602080505020303" pitchFamily="18" charset="0"/>
              </a:rPr>
              <a:t>, Christopher Patterson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685800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Mygu\Desktop\commercial powerpoint\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121"/>
            <a:ext cx="12179341" cy="685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9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Mygu\Desktop\commercial powerpoint\Elder-Abus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06"/>
            <a:ext cx="10272010" cy="684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0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Mygu\Desktop\commercial powerpoint\image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351"/>
            <a:ext cx="16297598" cy="689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12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ygu\Desktop\commercial powerpoint\companionsh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15667"/>
            <a:ext cx="10265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28287" y="4800600"/>
            <a:ext cx="5875326" cy="156966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“Independent-living situations often </a:t>
            </a:r>
            <a:endParaRPr lang="en-US" sz="2400" b="1" cap="none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prolong </a:t>
            </a:r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an active </a:t>
            </a:r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lifestyle </a:t>
            </a:r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and </a:t>
            </a:r>
            <a:endParaRPr lang="en-US" sz="2400" b="1" cap="none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push back </a:t>
            </a:r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the need for assisted </a:t>
            </a:r>
            <a:endParaRPr lang="en-US" sz="2400" b="1" cap="none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living </a:t>
            </a:r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by </a:t>
            </a:r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several </a:t>
            </a:r>
            <a:r>
              <a:rPr lang="en-US" sz="2400" b="1" cap="none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years” (Martin, </a:t>
            </a:r>
            <a:r>
              <a:rPr lang="en-US" sz="2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2015)</a:t>
            </a:r>
            <a:endParaRPr lang="en-US" sz="2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8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Mygu\Desktop\commercial powerpoint\club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103030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23825" y="4724400"/>
            <a:ext cx="7103227" cy="18158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“Independent-living options offer more </a:t>
            </a:r>
            <a:endParaRPr lang="en-US" sz="28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opportunities </a:t>
            </a:r>
            <a:r>
              <a:rPr lang="en-US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to maintain an active </a:t>
            </a:r>
            <a:endParaRPr lang="en-US" sz="28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lifestyle </a:t>
            </a:r>
            <a:r>
              <a:rPr lang="en-US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than when the aging parents </a:t>
            </a:r>
            <a:endParaRPr lang="en-US" sz="28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28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stay </a:t>
            </a:r>
            <a:r>
              <a:rPr lang="en-US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 their own home” (Martin, 2015)</a:t>
            </a:r>
            <a:endParaRPr lang="en-US" sz="28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531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Mygu\Desktop\commercial powerpoint\shutterstock_304577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2435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5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Mygu\Desktop\commercial powerpoint\in-home-care-vs-nursing-home-c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0285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3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gu\Desktop\commercial powerpoint\New folder\Largo-Center-Day-02-1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"/>
            <a:ext cx="10286852" cy="685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455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ygu\Desktop\commercial powerpoint\a-1-home-care-diverse-nurs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-842"/>
            <a:ext cx="10287001" cy="685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3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ygu\Desktop\commercial powerpoint\bay-county-library-system-welcomes-new-bookmobile-bus-to-bring-the-library-to-youth-elderly-in-community-be7cf293c4b3e81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0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ygu\Desktop\commercial powerpoint\bigstock-Sad-woman-42399889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7626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18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ygu\Desktop\commercial powerpoint\1406580328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31" y="0"/>
            <a:ext cx="918971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Mygu\Desktop\commercial powerpoint\IMG_05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7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ygu\Desktop\commercial powerpoint\Dec.-3-Bridge-Club-Lad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5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Mygu\Desktop\commercial powerpoint\New folder\29-large_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381000"/>
            <a:ext cx="102108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35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Mygu\Downloads\mall-of-ameri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5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266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ygu\Desktop\commercial powerpoint\benefits-of-in-home-senior-care-in-san-die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12"/>
            <a:ext cx="10092448" cy="671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Mygu\Desktop\commercial powerpoint\hospic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23" y="381000"/>
            <a:ext cx="9482487" cy="626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0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1219200"/>
            <a:ext cx="7924800" cy="2472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References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Beamish, R. (2015, May 26). Elder Abuse a 'Huge, Expensive and Lethal' Problem for States. Stateline.org (Washington, DC).</a:t>
            </a: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Martin, T. (2015). Let's Talk. Indianapolis Monthly. Oct2015, p98-103. 4p. ., 98-103. Retrieved from EBSCO Host database. (Accession No. 109455439)</a:t>
            </a:r>
            <a:endParaRPr lang="en-US" sz="20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5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Mygu\Desktop\commercial powerpoint\Stressed-Elderly-Wo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0200" y="1536174"/>
            <a:ext cx="3429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Medication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Neglect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Death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6118" y="609600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Dangers</a:t>
            </a:r>
            <a:endParaRPr lang="en-US" sz="5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5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Mygu\Desktop\commercial powerpoint\New folder\121771-1202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913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10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gu\Desktop\commercial powerpoint\123542-12206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66704" cy="68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00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Mygu\Desktop\commercial powerpoint\MG_3196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-11723"/>
            <a:ext cx="11789151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26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ygu\Desktop\commercial powerpoint\assisted-liv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0"/>
            <a:ext cx="102977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3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Mygu\Desktop\commercial powerpoint\New folder\article-1328425-0C014ACC000005DC-352_468x3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97851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3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ygu\Desktop\commercial powerpoint\Elder-Abus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5638800" cy="735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19800" y="1219200"/>
            <a:ext cx="2895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elder abuse is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underreported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official national statistics on how many older people are mistreated physically, emotionally or financially</a:t>
            </a:r>
          </a:p>
        </p:txBody>
      </p:sp>
    </p:spTree>
    <p:extLst>
      <p:ext uri="{BB962C8B-B14F-4D97-AF65-F5344CB8AC3E}">
        <p14:creationId xmlns:p14="http://schemas.microsoft.com/office/powerpoint/2010/main" val="238176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deshow">
  <a:themeElements>
    <a:clrScheme name="Tradeshow">
      <a:dk1>
        <a:srgbClr val="3F3F3F"/>
      </a:dk1>
      <a:lt1>
        <a:srgbClr val="FFFFFF"/>
      </a:lt1>
      <a:dk2>
        <a:srgbClr val="7DAFC3"/>
      </a:dk2>
      <a:lt2>
        <a:srgbClr val="E5E4DF"/>
      </a:lt2>
      <a:accent1>
        <a:srgbClr val="7C959A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79A4"/>
      </a:hlink>
      <a:folHlink>
        <a:srgbClr val="595959"/>
      </a:folHlink>
    </a:clrScheme>
    <a:fontScheme name="Tradeshow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宋体"/>
        <a:font script="Hant" typeface="新細明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adeshow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300000"/>
              </a:schemeClr>
            </a:gs>
            <a:gs pos="35000">
              <a:schemeClr val="phClr">
                <a:tint val="45000"/>
                <a:satMod val="300000"/>
              </a:schemeClr>
            </a:gs>
            <a:gs pos="69000">
              <a:schemeClr val="phClr">
                <a:tint val="45000"/>
                <a:satMod val="350000"/>
              </a:schemeClr>
            </a:gs>
            <a:gs pos="100000">
              <a:schemeClr val="phClr">
                <a:tint val="60000"/>
                <a:satMod val="350000"/>
              </a:schemeClr>
            </a:gs>
          </a:gsLst>
          <a:path path="circle">
            <a:fillToRect l="50000" t="50000" r="100000" b="100000"/>
          </a:path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38475" cap="flat" cmpd="sng" algn="ctr">
          <a:solidFill>
            <a:schemeClr val="phClr"/>
          </a:solidFill>
          <a:prstDash val="solid"/>
        </a:ln>
        <a:ln w="548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4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>
              <a:rot lat="0" lon="0" rev="3600000"/>
            </a:lightRig>
          </a:scene3d>
          <a:sp3d contourW="31750" prstMaterial="flat">
            <a:bevelT w="127000" h="254000" prst="angle"/>
            <a:contourClr>
              <a:schemeClr val="phClr">
                <a:shade val="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20000">
              <a:schemeClr val="phClr">
                <a:tint val="80000"/>
                <a:lumMod val="100000"/>
              </a:schemeClr>
            </a:gs>
            <a:gs pos="100000">
              <a:schemeClr val="phClr">
                <a:tint val="100000"/>
                <a:lumMod val="80000"/>
              </a:schemeClr>
            </a:gs>
          </a:gsLst>
          <a:path path="circle">
            <a:fillToRect l="50000" t="20000" r="100000" b="100000"/>
          </a:path>
        </a:gra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shade val="100000"/>
                <a:lumMod val="60000"/>
              </a:schemeClr>
            </a:gs>
          </a:gsLst>
          <a:path path="circle">
            <a:fillToRect l="50000" t="2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TM01859861[[fn=Tradeshow]]</Template>
  <TotalTime>1453</TotalTime>
  <Words>159</Words>
  <Application>Microsoft Office PowerPoint</Application>
  <PresentationFormat>On-screen Show (4:3)</PresentationFormat>
  <Paragraphs>22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Tradeshow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Mygu</dc:creator>
  <cp:lastModifiedBy>Mygu</cp:lastModifiedBy>
  <cp:revision>23</cp:revision>
  <dcterms:created xsi:type="dcterms:W3CDTF">2015-10-19T18:49:21Z</dcterms:created>
  <dcterms:modified xsi:type="dcterms:W3CDTF">2015-10-24T14:50:04Z</dcterms:modified>
</cp:coreProperties>
</file>